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38" y="1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8" name="Shape 12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231064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n-lt"/>
        <a:ea typeface="+mn-ea"/>
        <a:cs typeface="+mn-cs"/>
        <a:sym typeface="Calibri"/>
      </a:defRPr>
    </a:lvl1pPr>
    <a:lvl2pPr indent="228600" defTabSz="457200" latinLnBrk="0">
      <a:defRPr sz="1200">
        <a:latin typeface="+mn-lt"/>
        <a:ea typeface="+mn-ea"/>
        <a:cs typeface="+mn-cs"/>
        <a:sym typeface="Calibri"/>
      </a:defRPr>
    </a:lvl2pPr>
    <a:lvl3pPr indent="457200" defTabSz="457200" latinLnBrk="0">
      <a:defRPr sz="1200">
        <a:latin typeface="+mn-lt"/>
        <a:ea typeface="+mn-ea"/>
        <a:cs typeface="+mn-cs"/>
        <a:sym typeface="Calibri"/>
      </a:defRPr>
    </a:lvl3pPr>
    <a:lvl4pPr indent="685800" defTabSz="457200" latinLnBrk="0">
      <a:defRPr sz="1200">
        <a:latin typeface="+mn-lt"/>
        <a:ea typeface="+mn-ea"/>
        <a:cs typeface="+mn-cs"/>
        <a:sym typeface="Calibri"/>
      </a:defRPr>
    </a:lvl4pPr>
    <a:lvl5pPr indent="914400" defTabSz="457200" latinLnBrk="0">
      <a:defRPr sz="1200">
        <a:latin typeface="+mn-lt"/>
        <a:ea typeface="+mn-ea"/>
        <a:cs typeface="+mn-cs"/>
        <a:sym typeface="Calibri"/>
      </a:defRPr>
    </a:lvl5pPr>
    <a:lvl6pPr indent="1143000" defTabSz="457200" latinLnBrk="0">
      <a:defRPr sz="1200">
        <a:latin typeface="+mn-lt"/>
        <a:ea typeface="+mn-ea"/>
        <a:cs typeface="+mn-cs"/>
        <a:sym typeface="Calibri"/>
      </a:defRPr>
    </a:lvl6pPr>
    <a:lvl7pPr indent="1371600" defTabSz="457200" latinLnBrk="0">
      <a:defRPr sz="1200">
        <a:latin typeface="+mn-lt"/>
        <a:ea typeface="+mn-ea"/>
        <a:cs typeface="+mn-cs"/>
        <a:sym typeface="Calibri"/>
      </a:defRPr>
    </a:lvl7pPr>
    <a:lvl8pPr indent="1600200" defTabSz="457200" latinLnBrk="0">
      <a:defRPr sz="1200">
        <a:latin typeface="+mn-lt"/>
        <a:ea typeface="+mn-ea"/>
        <a:cs typeface="+mn-cs"/>
        <a:sym typeface="Calibri"/>
      </a:defRPr>
    </a:lvl8pPr>
    <a:lvl9pPr indent="1828800" defTabSz="4572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</a:lstStyle>
          <a:p>
            <a:r>
              <a:t>Click to edit Master subtitle style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93" name="Shape 9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94" name="Shape 9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/>
          </p:cNvSpPr>
          <p:nvPr>
            <p:ph type="title"/>
          </p:nvPr>
        </p:nvSpPr>
        <p:spPr>
          <a:xfrm>
            <a:off x="6629400" y="274638"/>
            <a:ext cx="2057400" cy="5851527"/>
          </a:xfrm>
          <a:prstGeom prst="rect">
            <a:avLst/>
          </a:prstGeom>
        </p:spPr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102" name="Shape 102"/>
          <p:cNvSpPr>
            <a:spLocks noGrp="1"/>
          </p:cNvSpPr>
          <p:nvPr>
            <p:ph type="body" idx="1"/>
          </p:nvPr>
        </p:nvSpPr>
        <p:spPr>
          <a:xfrm>
            <a:off x="457200" y="274638"/>
            <a:ext cx="6019800" cy="5851527"/>
          </a:xfrm>
          <a:prstGeom prst="rect">
            <a:avLst/>
          </a:prstGeom>
        </p:spPr>
        <p:txBody>
          <a:bodyPr/>
          <a:lstStyle/>
          <a:p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11" name="Shape 11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2" name="Shape 11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0" name="Shape 120"/>
          <p:cNvSpPr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1" name="Shape 12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Click to edit Master title style</a:t>
            </a:r>
          </a:p>
        </p:txBody>
      </p:sp>
      <p:sp>
        <p:nvSpPr>
          <p:cNvPr id="30" name="Shape 30"/>
          <p:cNvSpPr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</a:lstStyle>
          <a:p>
            <a:r>
              <a:t>Click to edit Master text styles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39" name="Shape 39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0" name="Shape 4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48" name="Shape 48"/>
          <p:cNvSpPr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</a:lstStyle>
          <a:p>
            <a:r>
              <a:t>Click to edit Master text styles</a:t>
            </a:r>
          </a:p>
        </p:txBody>
      </p:sp>
      <p:sp>
        <p:nvSpPr>
          <p:cNvPr id="49" name="Shape 49"/>
          <p:cNvSpPr>
            <a:spLocks noGrp="1"/>
          </p:cNvSpPr>
          <p:nvPr>
            <p:ph type="body" sz="quarter" idx="13"/>
          </p:nvPr>
        </p:nvSpPr>
        <p:spPr>
          <a:xfrm>
            <a:off x="4645025" y="1535111"/>
            <a:ext cx="4041775" cy="639765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50" name="Shape 5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5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Click to edit Master title style</a:t>
            </a:r>
          </a:p>
        </p:txBody>
      </p:sp>
      <p:sp>
        <p:nvSpPr>
          <p:cNvPr id="73" name="Shape 73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4" name="Shape 74"/>
          <p:cNvSpPr>
            <a:spLocks noGrp="1"/>
          </p:cNvSpPr>
          <p:nvPr>
            <p:ph type="body" sz="half" idx="13"/>
          </p:nvPr>
        </p:nvSpPr>
        <p:spPr>
          <a:xfrm>
            <a:off x="457198" y="1435100"/>
            <a:ext cx="3008316" cy="4691063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5" name="Shape 7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2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Click to edit Master title style</a:t>
            </a:r>
          </a:p>
        </p:txBody>
      </p:sp>
      <p:sp>
        <p:nvSpPr>
          <p:cNvPr id="83" name="Shape 83"/>
          <p:cNvSpPr>
            <a:spLocks noGrp="1"/>
          </p:cNvSpPr>
          <p:nvPr>
            <p:ph type="pic" sz="half" idx="13"/>
          </p:nvPr>
        </p:nvSpPr>
        <p:spPr>
          <a:xfrm>
            <a:off x="1792288" y="612775"/>
            <a:ext cx="5486402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2" cy="804864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</a:lstStyle>
          <a:p>
            <a:r>
              <a:t>Click to edit Master text styles</a:t>
            </a:r>
          </a:p>
        </p:txBody>
      </p:sp>
      <p:sp>
        <p:nvSpPr>
          <p:cNvPr id="85" name="Shape 8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Click to edit Master title style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8422821" y="6404293"/>
            <a:ext cx="263980" cy="269239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med"/>
  <p:txStyles>
    <p:title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/>
          <a:p>
            <a:r>
              <a:rPr dirty="0"/>
              <a:t>Team name</a:t>
            </a:r>
          </a:p>
        </p:txBody>
      </p:sp>
      <p:sp>
        <p:nvSpPr>
          <p:cNvPr id="131" name="Shape 131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t>Pictures/names of your team members</a:t>
            </a:r>
          </a:p>
          <a:p>
            <a:r>
              <a:t>Logo (if applicable)</a:t>
            </a:r>
          </a:p>
          <a:p>
            <a:r>
              <a:t>Product picture/description (1 sentence)</a:t>
            </a:r>
          </a:p>
          <a:p>
            <a:r>
              <a:t>Number of customer contacts since session 1/subset in person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/>
          <a:p>
            <a:r>
              <a:t>Interview 1</a:t>
            </a:r>
          </a:p>
        </p:txBody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t>What we thought, what is the hypothesis</a:t>
            </a:r>
          </a:p>
          <a:p>
            <a:r>
              <a:t>Whom we interviewed</a:t>
            </a:r>
          </a:p>
          <a:p>
            <a:r>
              <a:t>Why did you interview them</a:t>
            </a:r>
          </a:p>
          <a:p>
            <a:r>
              <a:t>What we learned, what insight did you gain</a:t>
            </a:r>
          </a:p>
          <a:p>
            <a:r>
              <a:t>What we would do next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2"/>
          </a:xfrm>
          <a:prstGeom prst="rect">
            <a:avLst/>
          </a:prstGeom>
        </p:spPr>
        <p:txBody>
          <a:bodyPr/>
          <a:lstStyle/>
          <a:p>
            <a:r>
              <a:t>Interview 2</a:t>
            </a:r>
          </a:p>
        </p:txBody>
      </p:sp>
      <p:sp>
        <p:nvSpPr>
          <p:cNvPr id="137" name="Shape 137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t>What we thought, what is the hypothesis</a:t>
            </a:r>
          </a:p>
          <a:p>
            <a:r>
              <a:t>Whom we interviewed</a:t>
            </a:r>
          </a:p>
          <a:p>
            <a:r>
              <a:t>Why did you interview them</a:t>
            </a:r>
          </a:p>
          <a:p>
            <a:r>
              <a:t>What we learned, what insight did you gain</a:t>
            </a:r>
          </a:p>
          <a:p>
            <a:r>
              <a:t>What we would do next</a:t>
            </a: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2"/>
          </a:xfrm>
          <a:prstGeom prst="rect">
            <a:avLst/>
          </a:prstGeom>
        </p:spPr>
        <p:txBody>
          <a:bodyPr/>
          <a:lstStyle/>
          <a:p>
            <a:r>
              <a:t>Interview 3</a:t>
            </a:r>
          </a:p>
        </p:txBody>
      </p:sp>
      <p:sp>
        <p:nvSpPr>
          <p:cNvPr id="140" name="Shape 140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t>What we thought, what is the hypothesis</a:t>
            </a:r>
          </a:p>
          <a:p>
            <a:r>
              <a:t>Whom we interviewed</a:t>
            </a:r>
          </a:p>
          <a:p>
            <a:r>
              <a:t>Why did you interview them</a:t>
            </a:r>
          </a:p>
          <a:p>
            <a:r>
              <a:t>What we learned, what insight did you gain</a:t>
            </a:r>
          </a:p>
          <a:p>
            <a:r>
              <a:t>What we would do next</a:t>
            </a: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2"/>
          </a:xfrm>
          <a:prstGeom prst="rect">
            <a:avLst/>
          </a:prstGeom>
        </p:spPr>
        <p:txBody>
          <a:bodyPr/>
          <a:lstStyle/>
          <a:p>
            <a:r>
              <a:t>Interview 4</a:t>
            </a:r>
          </a:p>
        </p:txBody>
      </p:sp>
      <p:sp>
        <p:nvSpPr>
          <p:cNvPr id="143" name="Shape 14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t>What we thought, what is the hypothesis</a:t>
            </a:r>
          </a:p>
          <a:p>
            <a:r>
              <a:t>Whom we interviewed</a:t>
            </a:r>
          </a:p>
          <a:p>
            <a:r>
              <a:t>Why did you interview them</a:t>
            </a:r>
          </a:p>
          <a:p>
            <a:r>
              <a:t>What we learned, what insight did you gain</a:t>
            </a:r>
          </a:p>
          <a:p>
            <a:r>
              <a:t>What we would do next</a:t>
            </a: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2"/>
          </a:xfrm>
          <a:prstGeom prst="rect">
            <a:avLst/>
          </a:prstGeom>
        </p:spPr>
        <p:txBody>
          <a:bodyPr/>
          <a:lstStyle/>
          <a:p>
            <a:r>
              <a:t>Interview 5</a:t>
            </a:r>
          </a:p>
        </p:txBody>
      </p:sp>
      <p:sp>
        <p:nvSpPr>
          <p:cNvPr id="146" name="Shape 14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t>What we thought, what is the hypothesis</a:t>
            </a:r>
          </a:p>
          <a:p>
            <a:r>
              <a:t>Whom we interviewed</a:t>
            </a:r>
          </a:p>
          <a:p>
            <a:r>
              <a:t>Why did you interview them</a:t>
            </a:r>
          </a:p>
          <a:p>
            <a:r>
              <a:t>What we learned, what insight did you gain</a:t>
            </a:r>
          </a:p>
          <a:p>
            <a:r>
              <a:t>What we would do next</a:t>
            </a:r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/>
          <a:p>
            <a:r>
              <a:t>Surprises</a:t>
            </a:r>
          </a:p>
        </p:txBody>
      </p:sp>
      <p:sp>
        <p:nvSpPr>
          <p:cNvPr id="149" name="Shape 14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t>What we learned in the last week.</a:t>
            </a: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/>
          <p:nvPr/>
        </p:nvSpPr>
        <p:spPr>
          <a:xfrm>
            <a:off x="0" y="5232400"/>
            <a:ext cx="4572003" cy="1625600"/>
          </a:xfrm>
          <a:prstGeom prst="rect">
            <a:avLst/>
          </a:prstGeom>
          <a:ln w="12700">
            <a:solidFill>
              <a:srgbClr val="000000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152" name="Shape 152"/>
          <p:cNvSpPr/>
          <p:nvPr/>
        </p:nvSpPr>
        <p:spPr>
          <a:xfrm>
            <a:off x="4588936" y="5232400"/>
            <a:ext cx="4572002" cy="1625600"/>
          </a:xfrm>
          <a:prstGeom prst="rect">
            <a:avLst/>
          </a:prstGeom>
          <a:ln w="12700">
            <a:solidFill>
              <a:srgbClr val="000000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153" name="Shape 153"/>
          <p:cNvSpPr/>
          <p:nvPr/>
        </p:nvSpPr>
        <p:spPr>
          <a:xfrm rot="16200000">
            <a:off x="-1371600" y="2031987"/>
            <a:ext cx="4572002" cy="1828802"/>
          </a:xfrm>
          <a:prstGeom prst="rect">
            <a:avLst/>
          </a:prstGeom>
          <a:ln w="12700">
            <a:solidFill>
              <a:srgbClr val="000000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154" name="Shape 154"/>
          <p:cNvSpPr/>
          <p:nvPr/>
        </p:nvSpPr>
        <p:spPr>
          <a:xfrm rot="16200000">
            <a:off x="2302935" y="2031987"/>
            <a:ext cx="4572002" cy="1828802"/>
          </a:xfrm>
          <a:prstGeom prst="rect">
            <a:avLst/>
          </a:prstGeom>
          <a:ln w="12700">
            <a:solidFill>
              <a:srgbClr val="000000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155" name="Shape 155"/>
          <p:cNvSpPr/>
          <p:nvPr/>
        </p:nvSpPr>
        <p:spPr>
          <a:xfrm rot="16200000">
            <a:off x="5943600" y="2031986"/>
            <a:ext cx="4572001" cy="1828802"/>
          </a:xfrm>
          <a:prstGeom prst="rect">
            <a:avLst/>
          </a:prstGeom>
          <a:ln w="12700">
            <a:solidFill>
              <a:srgbClr val="000000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156" name="Shape 156"/>
          <p:cNvSpPr/>
          <p:nvPr/>
        </p:nvSpPr>
        <p:spPr>
          <a:xfrm rot="16200000">
            <a:off x="1600202" y="888987"/>
            <a:ext cx="2286002" cy="1828801"/>
          </a:xfrm>
          <a:prstGeom prst="rect">
            <a:avLst/>
          </a:prstGeom>
          <a:ln w="12700">
            <a:solidFill>
              <a:srgbClr val="000000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157" name="Shape 157"/>
          <p:cNvSpPr/>
          <p:nvPr/>
        </p:nvSpPr>
        <p:spPr>
          <a:xfrm rot="16200000">
            <a:off x="5257798" y="888986"/>
            <a:ext cx="2286003" cy="1828802"/>
          </a:xfrm>
          <a:prstGeom prst="rect">
            <a:avLst/>
          </a:prstGeom>
          <a:ln w="12700">
            <a:solidFill>
              <a:srgbClr val="000000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158" name="Shape 158"/>
          <p:cNvSpPr/>
          <p:nvPr/>
        </p:nvSpPr>
        <p:spPr>
          <a:xfrm rot="16200000">
            <a:off x="1600200" y="3174986"/>
            <a:ext cx="2286001" cy="1828802"/>
          </a:xfrm>
          <a:prstGeom prst="rect">
            <a:avLst/>
          </a:prstGeom>
          <a:ln w="12700">
            <a:solidFill>
              <a:srgbClr val="000000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159" name="Shape 159"/>
          <p:cNvSpPr/>
          <p:nvPr/>
        </p:nvSpPr>
        <p:spPr>
          <a:xfrm rot="16200000">
            <a:off x="5257801" y="3174985"/>
            <a:ext cx="2286003" cy="1828802"/>
          </a:xfrm>
          <a:prstGeom prst="rect">
            <a:avLst/>
          </a:prstGeom>
          <a:ln w="12700">
            <a:solidFill>
              <a:srgbClr val="000000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pic>
        <p:nvPicPr>
          <p:cNvPr id="160" name="image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3864" y="694253"/>
            <a:ext cx="1773939" cy="344934"/>
          </a:xfrm>
          <a:prstGeom prst="rect">
            <a:avLst/>
          </a:prstGeom>
          <a:ln w="12700">
            <a:miter lim="400000"/>
          </a:ln>
        </p:spPr>
      </p:pic>
      <p:pic>
        <p:nvPicPr>
          <p:cNvPr id="161" name="image2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3864" y="5283198"/>
            <a:ext cx="952502" cy="215902"/>
          </a:xfrm>
          <a:prstGeom prst="rect">
            <a:avLst/>
          </a:prstGeom>
          <a:ln w="12700">
            <a:miter lim="400000"/>
          </a:ln>
        </p:spPr>
      </p:pic>
      <p:pic>
        <p:nvPicPr>
          <p:cNvPr id="162" name="image3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8466839" y="5300131"/>
            <a:ext cx="622302" cy="609602"/>
          </a:xfrm>
          <a:prstGeom prst="rect">
            <a:avLst/>
          </a:prstGeom>
          <a:ln w="12700">
            <a:miter lim="400000"/>
          </a:ln>
        </p:spPr>
      </p:pic>
      <p:pic>
        <p:nvPicPr>
          <p:cNvPr id="163" name="image4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915833" y="5283198"/>
            <a:ext cx="622302" cy="444502"/>
          </a:xfrm>
          <a:prstGeom prst="rect">
            <a:avLst/>
          </a:prstGeom>
          <a:ln w="12700">
            <a:miter lim="400000"/>
          </a:ln>
        </p:spPr>
      </p:pic>
      <p:pic>
        <p:nvPicPr>
          <p:cNvPr id="164" name="image5.png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4622801" y="5283198"/>
            <a:ext cx="1143002" cy="215902"/>
          </a:xfrm>
          <a:prstGeom prst="rect">
            <a:avLst/>
          </a:prstGeom>
          <a:ln w="12700">
            <a:miter lim="400000"/>
          </a:ln>
        </p:spPr>
      </p:pic>
      <p:pic>
        <p:nvPicPr>
          <p:cNvPr id="165" name="image6.png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1875359" y="711184"/>
            <a:ext cx="927102" cy="279402"/>
          </a:xfrm>
          <a:prstGeom prst="rect">
            <a:avLst/>
          </a:prstGeom>
          <a:ln w="12700">
            <a:miter lim="400000"/>
          </a:ln>
        </p:spPr>
      </p:pic>
      <p:pic>
        <p:nvPicPr>
          <p:cNvPr id="166" name="image7.png"/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3202595" y="711184"/>
            <a:ext cx="431802" cy="431802"/>
          </a:xfrm>
          <a:prstGeom prst="rect">
            <a:avLst/>
          </a:prstGeom>
          <a:ln w="12700">
            <a:miter lim="400000"/>
          </a:ln>
        </p:spPr>
      </p:pic>
      <p:pic>
        <p:nvPicPr>
          <p:cNvPr id="167" name="image8.png"/>
          <p:cNvPicPr>
            <a:picLocks noChangeAspect="1"/>
          </p:cNvPicPr>
          <p:nvPr/>
        </p:nvPicPr>
        <p:blipFill>
          <a:blip r:embed="rId9">
            <a:extLst/>
          </a:blip>
          <a:stretch>
            <a:fillRect/>
          </a:stretch>
        </p:blipFill>
        <p:spPr>
          <a:xfrm>
            <a:off x="1849959" y="2997200"/>
            <a:ext cx="952502" cy="254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68" name="image9.png"/>
          <p:cNvPicPr>
            <a:picLocks noChangeAspect="1"/>
          </p:cNvPicPr>
          <p:nvPr/>
        </p:nvPicPr>
        <p:blipFill>
          <a:blip r:embed="rId10">
            <a:extLst/>
          </a:blip>
          <a:stretch>
            <a:fillRect/>
          </a:stretch>
        </p:blipFill>
        <p:spPr>
          <a:xfrm>
            <a:off x="3139095" y="3009900"/>
            <a:ext cx="495302" cy="482602"/>
          </a:xfrm>
          <a:prstGeom prst="rect">
            <a:avLst/>
          </a:prstGeom>
          <a:ln w="12700">
            <a:miter lim="400000"/>
          </a:ln>
        </p:spPr>
      </p:pic>
      <p:pic>
        <p:nvPicPr>
          <p:cNvPr id="169" name="image10.png"/>
          <p:cNvPicPr>
            <a:picLocks noChangeAspect="1"/>
          </p:cNvPicPr>
          <p:nvPr/>
        </p:nvPicPr>
        <p:blipFill>
          <a:blip r:embed="rId11">
            <a:extLst/>
          </a:blip>
          <a:stretch>
            <a:fillRect/>
          </a:stretch>
        </p:blipFill>
        <p:spPr>
          <a:xfrm>
            <a:off x="3691468" y="708985"/>
            <a:ext cx="1219202" cy="279402"/>
          </a:xfrm>
          <a:prstGeom prst="rect">
            <a:avLst/>
          </a:prstGeom>
          <a:ln w="12700">
            <a:miter lim="400000"/>
          </a:ln>
        </p:spPr>
      </p:pic>
      <p:pic>
        <p:nvPicPr>
          <p:cNvPr id="170" name="image11.png"/>
          <p:cNvPicPr>
            <a:picLocks noChangeAspect="1"/>
          </p:cNvPicPr>
          <p:nvPr/>
        </p:nvPicPr>
        <p:blipFill>
          <a:blip r:embed="rId12">
            <a:extLst/>
          </a:blip>
          <a:stretch>
            <a:fillRect/>
          </a:stretch>
        </p:blipFill>
        <p:spPr>
          <a:xfrm>
            <a:off x="4895848" y="693333"/>
            <a:ext cx="546102" cy="444502"/>
          </a:xfrm>
          <a:prstGeom prst="rect">
            <a:avLst/>
          </a:prstGeom>
          <a:ln w="12700">
            <a:miter lim="400000"/>
          </a:ln>
        </p:spPr>
      </p:pic>
      <p:pic>
        <p:nvPicPr>
          <p:cNvPr id="171" name="image12.png"/>
          <p:cNvPicPr>
            <a:picLocks noChangeAspect="1"/>
          </p:cNvPicPr>
          <p:nvPr/>
        </p:nvPicPr>
        <p:blipFill>
          <a:blip r:embed="rId13">
            <a:extLst/>
          </a:blip>
          <a:stretch>
            <a:fillRect/>
          </a:stretch>
        </p:blipFill>
        <p:spPr>
          <a:xfrm>
            <a:off x="5562605" y="3014134"/>
            <a:ext cx="685802" cy="241302"/>
          </a:xfrm>
          <a:prstGeom prst="rect">
            <a:avLst/>
          </a:prstGeom>
          <a:ln w="12700">
            <a:miter lim="400000"/>
          </a:ln>
        </p:spPr>
      </p:pic>
      <p:pic>
        <p:nvPicPr>
          <p:cNvPr id="172" name="image13.png"/>
          <p:cNvPicPr>
            <a:picLocks noChangeAspect="1"/>
          </p:cNvPicPr>
          <p:nvPr/>
        </p:nvPicPr>
        <p:blipFill>
          <a:blip r:embed="rId14">
            <a:extLst/>
          </a:blip>
          <a:stretch>
            <a:fillRect/>
          </a:stretch>
        </p:blipFill>
        <p:spPr>
          <a:xfrm>
            <a:off x="6692392" y="2997200"/>
            <a:ext cx="558802" cy="444502"/>
          </a:xfrm>
          <a:prstGeom prst="rect">
            <a:avLst/>
          </a:prstGeom>
          <a:ln w="12700">
            <a:miter lim="400000"/>
          </a:ln>
        </p:spPr>
      </p:pic>
      <p:pic>
        <p:nvPicPr>
          <p:cNvPr id="173" name="image14.png"/>
          <p:cNvPicPr>
            <a:picLocks noChangeAspect="1"/>
          </p:cNvPicPr>
          <p:nvPr/>
        </p:nvPicPr>
        <p:blipFill>
          <a:blip r:embed="rId15">
            <a:extLst/>
          </a:blip>
          <a:stretch>
            <a:fillRect/>
          </a:stretch>
        </p:blipFill>
        <p:spPr>
          <a:xfrm>
            <a:off x="7352789" y="700519"/>
            <a:ext cx="1320802" cy="254002"/>
          </a:xfrm>
          <a:prstGeom prst="rect">
            <a:avLst/>
          </a:prstGeom>
          <a:ln w="12700">
            <a:miter lim="400000"/>
          </a:ln>
        </p:spPr>
      </p:pic>
      <p:pic>
        <p:nvPicPr>
          <p:cNvPr id="174" name="image15.png"/>
          <p:cNvPicPr>
            <a:picLocks noChangeAspect="1"/>
          </p:cNvPicPr>
          <p:nvPr/>
        </p:nvPicPr>
        <p:blipFill>
          <a:blip r:embed="rId16">
            <a:extLst/>
          </a:blip>
          <a:stretch>
            <a:fillRect/>
          </a:stretch>
        </p:blipFill>
        <p:spPr>
          <a:xfrm>
            <a:off x="8673589" y="749284"/>
            <a:ext cx="406402" cy="482602"/>
          </a:xfrm>
          <a:prstGeom prst="rect">
            <a:avLst/>
          </a:prstGeom>
          <a:ln w="12700">
            <a:miter lim="400000"/>
          </a:ln>
        </p:spPr>
      </p:pic>
      <p:pic>
        <p:nvPicPr>
          <p:cNvPr id="175" name="image16.png"/>
          <p:cNvPicPr>
            <a:picLocks noChangeAspect="1"/>
          </p:cNvPicPr>
          <p:nvPr/>
        </p:nvPicPr>
        <p:blipFill>
          <a:blip r:embed="rId17">
            <a:extLst/>
          </a:blip>
          <a:stretch>
            <a:fillRect/>
          </a:stretch>
        </p:blipFill>
        <p:spPr>
          <a:xfrm>
            <a:off x="5528740" y="700519"/>
            <a:ext cx="1744980" cy="321772"/>
          </a:xfrm>
          <a:prstGeom prst="rect">
            <a:avLst/>
          </a:prstGeom>
          <a:ln w="12700">
            <a:miter lim="400000"/>
          </a:ln>
        </p:spPr>
      </p:pic>
      <p:sp>
        <p:nvSpPr>
          <p:cNvPr id="176" name="Shape 176"/>
          <p:cNvSpPr/>
          <p:nvPr/>
        </p:nvSpPr>
        <p:spPr>
          <a:xfrm>
            <a:off x="33865" y="67730"/>
            <a:ext cx="5787884" cy="4470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400" b="1" i="1"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The Business Model Canvas - Original</a:t>
            </a:r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/>
          <p:nvPr/>
        </p:nvSpPr>
        <p:spPr>
          <a:xfrm>
            <a:off x="0" y="5232400"/>
            <a:ext cx="4572003" cy="1625600"/>
          </a:xfrm>
          <a:prstGeom prst="rect">
            <a:avLst/>
          </a:prstGeom>
          <a:ln w="12700">
            <a:solidFill>
              <a:srgbClr val="000000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179" name="Shape 179"/>
          <p:cNvSpPr/>
          <p:nvPr/>
        </p:nvSpPr>
        <p:spPr>
          <a:xfrm>
            <a:off x="4588936" y="5232400"/>
            <a:ext cx="4572002" cy="1625600"/>
          </a:xfrm>
          <a:prstGeom prst="rect">
            <a:avLst/>
          </a:prstGeom>
          <a:ln w="12700">
            <a:solidFill>
              <a:srgbClr val="000000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180" name="Shape 180"/>
          <p:cNvSpPr/>
          <p:nvPr/>
        </p:nvSpPr>
        <p:spPr>
          <a:xfrm rot="16200000">
            <a:off x="-1371600" y="2031987"/>
            <a:ext cx="4572002" cy="1828802"/>
          </a:xfrm>
          <a:prstGeom prst="rect">
            <a:avLst/>
          </a:prstGeom>
          <a:ln w="12700">
            <a:solidFill>
              <a:srgbClr val="000000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181" name="Shape 181"/>
          <p:cNvSpPr/>
          <p:nvPr/>
        </p:nvSpPr>
        <p:spPr>
          <a:xfrm rot="16200000">
            <a:off x="2302935" y="2031987"/>
            <a:ext cx="4572002" cy="1828802"/>
          </a:xfrm>
          <a:prstGeom prst="rect">
            <a:avLst/>
          </a:prstGeom>
          <a:ln w="12700">
            <a:solidFill>
              <a:srgbClr val="000000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182" name="Shape 182"/>
          <p:cNvSpPr/>
          <p:nvPr/>
        </p:nvSpPr>
        <p:spPr>
          <a:xfrm rot="16200000">
            <a:off x="5943600" y="2031986"/>
            <a:ext cx="4572001" cy="1828802"/>
          </a:xfrm>
          <a:prstGeom prst="rect">
            <a:avLst/>
          </a:prstGeom>
          <a:ln w="12700">
            <a:solidFill>
              <a:srgbClr val="000000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183" name="Shape 183"/>
          <p:cNvSpPr/>
          <p:nvPr/>
        </p:nvSpPr>
        <p:spPr>
          <a:xfrm rot="16200000">
            <a:off x="1600202" y="888987"/>
            <a:ext cx="2286002" cy="1828801"/>
          </a:xfrm>
          <a:prstGeom prst="rect">
            <a:avLst/>
          </a:prstGeom>
          <a:ln w="12700">
            <a:solidFill>
              <a:srgbClr val="000000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184" name="Shape 184"/>
          <p:cNvSpPr/>
          <p:nvPr/>
        </p:nvSpPr>
        <p:spPr>
          <a:xfrm rot="16200000">
            <a:off x="5257798" y="888986"/>
            <a:ext cx="2286003" cy="1828802"/>
          </a:xfrm>
          <a:prstGeom prst="rect">
            <a:avLst/>
          </a:prstGeom>
          <a:ln w="12700">
            <a:solidFill>
              <a:srgbClr val="000000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185" name="Shape 185"/>
          <p:cNvSpPr/>
          <p:nvPr/>
        </p:nvSpPr>
        <p:spPr>
          <a:xfrm rot="16200000">
            <a:off x="1600200" y="3174986"/>
            <a:ext cx="2286001" cy="1828802"/>
          </a:xfrm>
          <a:prstGeom prst="rect">
            <a:avLst/>
          </a:prstGeom>
          <a:ln w="12700">
            <a:solidFill>
              <a:srgbClr val="000000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186" name="Shape 186"/>
          <p:cNvSpPr/>
          <p:nvPr/>
        </p:nvSpPr>
        <p:spPr>
          <a:xfrm rot="16200000">
            <a:off x="5257801" y="3174985"/>
            <a:ext cx="2286003" cy="1828802"/>
          </a:xfrm>
          <a:prstGeom prst="rect">
            <a:avLst/>
          </a:prstGeom>
          <a:ln w="12700">
            <a:solidFill>
              <a:srgbClr val="000000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pic>
        <p:nvPicPr>
          <p:cNvPr id="187" name="image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3864" y="694253"/>
            <a:ext cx="1773939" cy="344934"/>
          </a:xfrm>
          <a:prstGeom prst="rect">
            <a:avLst/>
          </a:prstGeom>
          <a:ln w="12700">
            <a:miter lim="400000"/>
          </a:ln>
        </p:spPr>
      </p:pic>
      <p:pic>
        <p:nvPicPr>
          <p:cNvPr id="188" name="image2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3864" y="5283198"/>
            <a:ext cx="952502" cy="215902"/>
          </a:xfrm>
          <a:prstGeom prst="rect">
            <a:avLst/>
          </a:prstGeom>
          <a:ln w="12700">
            <a:miter lim="400000"/>
          </a:ln>
        </p:spPr>
      </p:pic>
      <p:pic>
        <p:nvPicPr>
          <p:cNvPr id="189" name="image3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8466839" y="5300131"/>
            <a:ext cx="622302" cy="609602"/>
          </a:xfrm>
          <a:prstGeom prst="rect">
            <a:avLst/>
          </a:prstGeom>
          <a:ln w="12700">
            <a:miter lim="400000"/>
          </a:ln>
        </p:spPr>
      </p:pic>
      <p:pic>
        <p:nvPicPr>
          <p:cNvPr id="190" name="image4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915833" y="5283198"/>
            <a:ext cx="622302" cy="444502"/>
          </a:xfrm>
          <a:prstGeom prst="rect">
            <a:avLst/>
          </a:prstGeom>
          <a:ln w="12700">
            <a:miter lim="400000"/>
          </a:ln>
        </p:spPr>
      </p:pic>
      <p:pic>
        <p:nvPicPr>
          <p:cNvPr id="191" name="image5.png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4622801" y="5283198"/>
            <a:ext cx="1143002" cy="215902"/>
          </a:xfrm>
          <a:prstGeom prst="rect">
            <a:avLst/>
          </a:prstGeom>
          <a:ln w="12700">
            <a:miter lim="400000"/>
          </a:ln>
        </p:spPr>
      </p:pic>
      <p:pic>
        <p:nvPicPr>
          <p:cNvPr id="192" name="image6.png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1875359" y="711184"/>
            <a:ext cx="927102" cy="279402"/>
          </a:xfrm>
          <a:prstGeom prst="rect">
            <a:avLst/>
          </a:prstGeom>
          <a:ln w="12700">
            <a:miter lim="400000"/>
          </a:ln>
        </p:spPr>
      </p:pic>
      <p:pic>
        <p:nvPicPr>
          <p:cNvPr id="193" name="image7.png"/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3202595" y="711184"/>
            <a:ext cx="431802" cy="431802"/>
          </a:xfrm>
          <a:prstGeom prst="rect">
            <a:avLst/>
          </a:prstGeom>
          <a:ln w="12700">
            <a:miter lim="400000"/>
          </a:ln>
        </p:spPr>
      </p:pic>
      <p:pic>
        <p:nvPicPr>
          <p:cNvPr id="194" name="image8.png"/>
          <p:cNvPicPr>
            <a:picLocks noChangeAspect="1"/>
          </p:cNvPicPr>
          <p:nvPr/>
        </p:nvPicPr>
        <p:blipFill>
          <a:blip r:embed="rId9">
            <a:extLst/>
          </a:blip>
          <a:stretch>
            <a:fillRect/>
          </a:stretch>
        </p:blipFill>
        <p:spPr>
          <a:xfrm>
            <a:off x="1849959" y="2997200"/>
            <a:ext cx="952502" cy="254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95" name="image9.png"/>
          <p:cNvPicPr>
            <a:picLocks noChangeAspect="1"/>
          </p:cNvPicPr>
          <p:nvPr/>
        </p:nvPicPr>
        <p:blipFill>
          <a:blip r:embed="rId10">
            <a:extLst/>
          </a:blip>
          <a:stretch>
            <a:fillRect/>
          </a:stretch>
        </p:blipFill>
        <p:spPr>
          <a:xfrm>
            <a:off x="3139095" y="3009900"/>
            <a:ext cx="495302" cy="482602"/>
          </a:xfrm>
          <a:prstGeom prst="rect">
            <a:avLst/>
          </a:prstGeom>
          <a:ln w="12700">
            <a:miter lim="400000"/>
          </a:ln>
        </p:spPr>
      </p:pic>
      <p:pic>
        <p:nvPicPr>
          <p:cNvPr id="196" name="image10.png"/>
          <p:cNvPicPr>
            <a:picLocks noChangeAspect="1"/>
          </p:cNvPicPr>
          <p:nvPr/>
        </p:nvPicPr>
        <p:blipFill>
          <a:blip r:embed="rId11">
            <a:extLst/>
          </a:blip>
          <a:stretch>
            <a:fillRect/>
          </a:stretch>
        </p:blipFill>
        <p:spPr>
          <a:xfrm>
            <a:off x="3691468" y="708985"/>
            <a:ext cx="1219202" cy="279402"/>
          </a:xfrm>
          <a:prstGeom prst="rect">
            <a:avLst/>
          </a:prstGeom>
          <a:ln w="12700">
            <a:miter lim="400000"/>
          </a:ln>
        </p:spPr>
      </p:pic>
      <p:pic>
        <p:nvPicPr>
          <p:cNvPr id="197" name="image11.png"/>
          <p:cNvPicPr>
            <a:picLocks noChangeAspect="1"/>
          </p:cNvPicPr>
          <p:nvPr/>
        </p:nvPicPr>
        <p:blipFill>
          <a:blip r:embed="rId12">
            <a:extLst/>
          </a:blip>
          <a:stretch>
            <a:fillRect/>
          </a:stretch>
        </p:blipFill>
        <p:spPr>
          <a:xfrm>
            <a:off x="4895848" y="693333"/>
            <a:ext cx="546102" cy="444502"/>
          </a:xfrm>
          <a:prstGeom prst="rect">
            <a:avLst/>
          </a:prstGeom>
          <a:ln w="12700">
            <a:miter lim="400000"/>
          </a:ln>
        </p:spPr>
      </p:pic>
      <p:pic>
        <p:nvPicPr>
          <p:cNvPr id="198" name="image12.png"/>
          <p:cNvPicPr>
            <a:picLocks noChangeAspect="1"/>
          </p:cNvPicPr>
          <p:nvPr/>
        </p:nvPicPr>
        <p:blipFill>
          <a:blip r:embed="rId13">
            <a:extLst/>
          </a:blip>
          <a:stretch>
            <a:fillRect/>
          </a:stretch>
        </p:blipFill>
        <p:spPr>
          <a:xfrm>
            <a:off x="5562605" y="3014134"/>
            <a:ext cx="685802" cy="241302"/>
          </a:xfrm>
          <a:prstGeom prst="rect">
            <a:avLst/>
          </a:prstGeom>
          <a:ln w="12700">
            <a:miter lim="400000"/>
          </a:ln>
        </p:spPr>
      </p:pic>
      <p:pic>
        <p:nvPicPr>
          <p:cNvPr id="199" name="image13.png"/>
          <p:cNvPicPr>
            <a:picLocks noChangeAspect="1"/>
          </p:cNvPicPr>
          <p:nvPr/>
        </p:nvPicPr>
        <p:blipFill>
          <a:blip r:embed="rId14">
            <a:extLst/>
          </a:blip>
          <a:stretch>
            <a:fillRect/>
          </a:stretch>
        </p:blipFill>
        <p:spPr>
          <a:xfrm>
            <a:off x="6692392" y="2997200"/>
            <a:ext cx="558802" cy="444502"/>
          </a:xfrm>
          <a:prstGeom prst="rect">
            <a:avLst/>
          </a:prstGeom>
          <a:ln w="12700">
            <a:miter lim="400000"/>
          </a:ln>
        </p:spPr>
      </p:pic>
      <p:pic>
        <p:nvPicPr>
          <p:cNvPr id="200" name="image14.png"/>
          <p:cNvPicPr>
            <a:picLocks noChangeAspect="1"/>
          </p:cNvPicPr>
          <p:nvPr/>
        </p:nvPicPr>
        <p:blipFill>
          <a:blip r:embed="rId15">
            <a:extLst/>
          </a:blip>
          <a:stretch>
            <a:fillRect/>
          </a:stretch>
        </p:blipFill>
        <p:spPr>
          <a:xfrm>
            <a:off x="7352789" y="700519"/>
            <a:ext cx="1320802" cy="254002"/>
          </a:xfrm>
          <a:prstGeom prst="rect">
            <a:avLst/>
          </a:prstGeom>
          <a:ln w="12700">
            <a:miter lim="400000"/>
          </a:ln>
        </p:spPr>
      </p:pic>
      <p:pic>
        <p:nvPicPr>
          <p:cNvPr id="201" name="image15.png"/>
          <p:cNvPicPr>
            <a:picLocks noChangeAspect="1"/>
          </p:cNvPicPr>
          <p:nvPr/>
        </p:nvPicPr>
        <p:blipFill>
          <a:blip r:embed="rId16">
            <a:extLst/>
          </a:blip>
          <a:stretch>
            <a:fillRect/>
          </a:stretch>
        </p:blipFill>
        <p:spPr>
          <a:xfrm>
            <a:off x="8673589" y="749284"/>
            <a:ext cx="406402" cy="482602"/>
          </a:xfrm>
          <a:prstGeom prst="rect">
            <a:avLst/>
          </a:prstGeom>
          <a:ln w="12700">
            <a:miter lim="400000"/>
          </a:ln>
        </p:spPr>
      </p:pic>
      <p:pic>
        <p:nvPicPr>
          <p:cNvPr id="202" name="image16.png"/>
          <p:cNvPicPr>
            <a:picLocks noChangeAspect="1"/>
          </p:cNvPicPr>
          <p:nvPr/>
        </p:nvPicPr>
        <p:blipFill>
          <a:blip r:embed="rId17">
            <a:extLst/>
          </a:blip>
          <a:stretch>
            <a:fillRect/>
          </a:stretch>
        </p:blipFill>
        <p:spPr>
          <a:xfrm>
            <a:off x="5528740" y="700519"/>
            <a:ext cx="1744980" cy="321772"/>
          </a:xfrm>
          <a:prstGeom prst="rect">
            <a:avLst/>
          </a:prstGeom>
          <a:ln w="12700">
            <a:miter lim="400000"/>
          </a:ln>
        </p:spPr>
      </p:pic>
      <p:sp>
        <p:nvSpPr>
          <p:cNvPr id="203" name="Shape 203"/>
          <p:cNvSpPr/>
          <p:nvPr/>
        </p:nvSpPr>
        <p:spPr>
          <a:xfrm>
            <a:off x="33865" y="67730"/>
            <a:ext cx="5787884" cy="4470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400" b="1" i="1"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The Business Model Canvas - Updated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210</Words>
  <Application>Microsoft Office PowerPoint</Application>
  <PresentationFormat>On-screen Show (4:3)</PresentationFormat>
  <Paragraphs>39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Team name</vt:lpstr>
      <vt:lpstr>Interview 1</vt:lpstr>
      <vt:lpstr>Interview 2</vt:lpstr>
      <vt:lpstr>Interview 3</vt:lpstr>
      <vt:lpstr>Interview 4</vt:lpstr>
      <vt:lpstr>Interview 5</vt:lpstr>
      <vt:lpstr>Surprises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Team name and number</dc:title>
  <dc:creator>O'Connor, Jillian</dc:creator>
  <cp:lastModifiedBy>O'Connor, Jillian</cp:lastModifiedBy>
  <cp:revision>2</cp:revision>
  <dcterms:modified xsi:type="dcterms:W3CDTF">2016-10-13T04:29:51Z</dcterms:modified>
</cp:coreProperties>
</file>